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46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9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687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091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2027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55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18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8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9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0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96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1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301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457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05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54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9FE27-46F2-30AE-1F76-D5A76EB6AB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164FE-4B54-25A4-2D28-E81D16C9C0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C03366-9ED4-A8C1-7302-9386BBCC10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5000"/>
            <a:ext cx="12326112" cy="821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967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D10933C-3ABC-4F86-73BD-C20425E7C22A}"/>
              </a:ext>
            </a:extLst>
          </p:cNvPr>
          <p:cNvSpPr/>
          <p:nvPr/>
        </p:nvSpPr>
        <p:spPr>
          <a:xfrm>
            <a:off x="2743200" y="1371598"/>
            <a:ext cx="710319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FIN. ¡GRACIAS! </a:t>
            </a:r>
            <a:endParaRPr lang="en-GB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65FA4F-12D6-D4FE-48A6-AFEB09CA9BC0}"/>
              </a:ext>
            </a:extLst>
          </p:cNvPr>
          <p:cNvSpPr txBox="1"/>
          <p:nvPr/>
        </p:nvSpPr>
        <p:spPr>
          <a:xfrm>
            <a:off x="2569464" y="3429000"/>
            <a:ext cx="81381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Aviso legal:© QUERCUS PARKET. Todos los derechos </a:t>
            </a:r>
            <a:r>
              <a:rPr lang="es-ES" b="1" dirty="0" err="1"/>
              <a:t>reservados.Toda</a:t>
            </a:r>
            <a:r>
              <a:rPr lang="es-ES" b="1" dirty="0"/>
              <a:t> la información contenida en esta presentación es confidencial y está destinada exclusivamente al </a:t>
            </a:r>
            <a:r>
              <a:rPr lang="es-ES" b="1" dirty="0" err="1"/>
              <a:t>destinatario.Queda</a:t>
            </a:r>
            <a:r>
              <a:rPr lang="es-ES" b="1" dirty="0"/>
              <a:t> prohibida su reproducción, distribución o divulgación sin el consentimiento previo por escrito de QUERCUS PARKET.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70471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5BC2B8-F89A-77A0-3A75-C9B54CC9B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984"/>
            <a:ext cx="12192000" cy="812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82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70279-B6E2-0323-085C-0B79EAF4B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Introducción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B18B4F4-D2FE-BC23-6CF7-36AB981466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52728" y="2195186"/>
            <a:ext cx="1034186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s-ES" dirty="0"/>
              <a:t>Aserradero familiar de segunda generación (fundado en 1997), centrado en la precisión, la consistencia y la calidad excepcional.</a:t>
            </a:r>
            <a:br>
              <a:rPr lang="es-ES" dirty="0"/>
            </a:br>
            <a:r>
              <a:rPr lang="es-ES" dirty="0"/>
              <a:t>Especializado en la producción de madera de fresno y roble de alta calidad, así como </a:t>
            </a:r>
            <a:r>
              <a:rPr lang="es-ES" dirty="0" err="1"/>
              <a:t>parquet</a:t>
            </a:r>
            <a:r>
              <a:rPr lang="es-ES" dirty="0"/>
              <a:t> clásico macizo y de ingeniería.</a:t>
            </a:r>
            <a:br>
              <a:rPr lang="es-ES" dirty="0"/>
            </a:br>
            <a:r>
              <a:rPr lang="es-ES" dirty="0"/>
              <a:t>Competencia principal: </a:t>
            </a:r>
            <a:r>
              <a:rPr lang="es-ES" i="1" dirty="0"/>
              <a:t>Quercus </a:t>
            </a:r>
            <a:r>
              <a:rPr lang="es-ES" i="1" dirty="0" err="1"/>
              <a:t>robur</a:t>
            </a:r>
            <a:r>
              <a:rPr lang="es-ES" dirty="0"/>
              <a:t> (roble común), conocido como roble eslavo, valorado por su resistencia, estructura y estética atemporal.</a:t>
            </a:r>
            <a:br>
              <a:rPr lang="es-ES" dirty="0"/>
            </a:br>
            <a:r>
              <a:rPr lang="es-ES" dirty="0"/>
              <a:t>El abastecimiento es totalmente trazable y cumple con las normativas internacionales (EUDR, EUTR, UKTR, </a:t>
            </a:r>
            <a:r>
              <a:rPr lang="es-ES" dirty="0" err="1"/>
              <a:t>Lacey</a:t>
            </a:r>
            <a:r>
              <a:rPr lang="es-ES" dirty="0"/>
              <a:t> </a:t>
            </a:r>
            <a:r>
              <a:rPr lang="es-ES" dirty="0" err="1"/>
              <a:t>Act</a:t>
            </a:r>
            <a:r>
              <a:rPr lang="es-ES" dirty="0"/>
              <a:t>) en toda Europa del Sudeste.</a:t>
            </a:r>
            <a:br>
              <a:rPr lang="es-ES" dirty="0"/>
            </a:br>
            <a:r>
              <a:rPr lang="es-ES" dirty="0"/>
              <a:t>Origen principal: bosque de </a:t>
            </a:r>
            <a:r>
              <a:rPr lang="es-ES" dirty="0" err="1"/>
              <a:t>Morović</a:t>
            </a:r>
            <a:r>
              <a:rPr lang="es-ES" dirty="0"/>
              <a:t> (Serbia) — roble de calidad superior gestionado de forma sostenible y con una larga tradición forestal.</a:t>
            </a:r>
            <a:br>
              <a:rPr lang="es-ES" dirty="0"/>
            </a:br>
            <a:r>
              <a:rPr lang="es-ES" dirty="0"/>
              <a:t>La empresa combina la artesanía tradicional con métodos de producción avanzados, reforzada por una asociación internacional de fabricación en Camboya.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474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9237D-786C-A2DB-4D5D-06D58244D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Historia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E10F319-4D5B-8961-3C7F-144BC3EB74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26464" y="1478761"/>
            <a:ext cx="10078148" cy="527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s-ES" sz="1600" b="1" dirty="0"/>
              <a:t>1997–2009 | Era STRELA</a:t>
            </a:r>
            <a:br>
              <a:rPr lang="es-ES" sz="1600" dirty="0"/>
            </a:br>
            <a:r>
              <a:rPr lang="es-ES" sz="1600" dirty="0"/>
              <a:t>Fase de fundación — se convirtió en el mayor aserradero de roble y fresno en Serbia, enfocado en precisión y exportaciones de gran volumen.</a:t>
            </a:r>
            <a:br>
              <a:rPr lang="es-ES" sz="1600" dirty="0"/>
            </a:br>
            <a:r>
              <a:rPr lang="es-ES" sz="1600" dirty="0"/>
              <a:t>Un acuerdo a largo plazo con </a:t>
            </a:r>
            <a:r>
              <a:rPr lang="es-ES" sz="1600" dirty="0" err="1"/>
              <a:t>Vojvodinašume</a:t>
            </a:r>
            <a:r>
              <a:rPr lang="es-ES" sz="1600" dirty="0"/>
              <a:t> garantizó un suministro continuo de roble eslavo de alta calidad (</a:t>
            </a:r>
            <a:r>
              <a:rPr lang="es-ES" sz="1600" i="1" dirty="0"/>
              <a:t>Quercus </a:t>
            </a:r>
            <a:r>
              <a:rPr lang="es-ES" sz="1600" i="1" dirty="0" err="1"/>
              <a:t>robur</a:t>
            </a:r>
            <a:r>
              <a:rPr lang="es-ES" sz="1600" dirty="0"/>
              <a:t>).</a:t>
            </a:r>
            <a:br>
              <a:rPr lang="es-ES" sz="1600" dirty="0"/>
            </a:br>
            <a:r>
              <a:rPr lang="es-ES" sz="1600" dirty="0"/>
              <a:t>Fuerte presencia internacional (UE, Oriente Medio) y proyectos emblemáticos (por ejemplo, el Palacio Real de Azerbaiyán).</a:t>
            </a:r>
          </a:p>
          <a:p>
            <a:r>
              <a:rPr lang="es-ES" sz="1600" b="1" dirty="0"/>
              <a:t>2009–2020 | Era QUERCUS PARKET</a:t>
            </a:r>
            <a:br>
              <a:rPr lang="es-ES" sz="1600" dirty="0"/>
            </a:br>
            <a:r>
              <a:rPr lang="es-ES" sz="1600" dirty="0"/>
              <a:t>Transición estratégica de producción basada en volumen a especialización y asociaciones a largo plazo.</a:t>
            </a:r>
            <a:br>
              <a:rPr lang="es-ES" sz="1600" dirty="0"/>
            </a:br>
            <a:r>
              <a:rPr lang="es-ES" sz="1600" dirty="0"/>
              <a:t>Se consolidó como proveedor confiable de componentes semielaborados de roble para fabricantes líderes de suelos (por ejemplo, </a:t>
            </a:r>
            <a:r>
              <a:rPr lang="es-ES" sz="1600" dirty="0" err="1"/>
              <a:t>Tarkett</a:t>
            </a:r>
            <a:r>
              <a:rPr lang="es-ES" sz="1600" dirty="0"/>
              <a:t>, </a:t>
            </a:r>
            <a:r>
              <a:rPr lang="es-ES" sz="1600" dirty="0" err="1"/>
              <a:t>Bauwerk</a:t>
            </a:r>
            <a:r>
              <a:rPr lang="es-ES" sz="1600" dirty="0"/>
              <a:t>, </a:t>
            </a:r>
            <a:r>
              <a:rPr lang="es-ES" sz="1600" dirty="0" err="1"/>
              <a:t>Weitzer</a:t>
            </a:r>
            <a:r>
              <a:rPr lang="es-ES" sz="1600" dirty="0"/>
              <a:t>).</a:t>
            </a:r>
          </a:p>
          <a:p>
            <a:r>
              <a:rPr lang="es-ES" sz="1600" b="1" dirty="0"/>
              <a:t>2020–Presente | Era CAMPICO</a:t>
            </a:r>
            <a:br>
              <a:rPr lang="es-ES" sz="1600" dirty="0"/>
            </a:br>
            <a:r>
              <a:rPr lang="es-ES" sz="1600" dirty="0"/>
              <a:t>Expansión global mediante una empresa conjunta en Camboya, centrada en la producción de suelos de roble de tres capas para el mercado estadounidense.</a:t>
            </a:r>
            <a:br>
              <a:rPr lang="es-ES" sz="1600" dirty="0"/>
            </a:br>
            <a:r>
              <a:rPr lang="es-ES" sz="1600" dirty="0"/>
              <a:t>Integración de la experiencia europea en materias primas con redes internacionales de producción y distribución.</a:t>
            </a:r>
            <a:br>
              <a:rPr lang="es-ES" sz="1600" dirty="0"/>
            </a:br>
            <a:r>
              <a:rPr lang="es-ES" sz="1600" dirty="0"/>
              <a:t>Evolución continua desde un gran aserradero hacia un productor especializado de roble con alcance global — aún empresa familiar, ahora dirigida por la segunda generación.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76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E3137-3A93-08F2-9F91-FF713DB3F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344" y="0"/>
            <a:ext cx="9895269" cy="1905000"/>
          </a:xfrm>
        </p:spPr>
        <p:txBody>
          <a:bodyPr>
            <a:normAutofit/>
          </a:bodyPr>
          <a:lstStyle/>
          <a:p>
            <a:r>
              <a:rPr lang="es-ES" b="1" dirty="0"/>
              <a:t>Planta de procesamiento de madera dura “llave en mano”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BAF9B37-C20E-D548-7694-8475E6EEE7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72184" y="1062662"/>
            <a:ext cx="10032428" cy="603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s-ES" sz="1600" dirty="0"/>
              <a:t>Plataforma industrial completamente operativa en Serbia (fundada en 1997), con generación inmediata de ingresos.</a:t>
            </a:r>
          </a:p>
          <a:p>
            <a:r>
              <a:rPr lang="es-ES" sz="1600" b="1" dirty="0"/>
              <a:t>Ventaja de ubicación</a:t>
            </a:r>
            <a:br>
              <a:rPr lang="es-ES" sz="1600" dirty="0"/>
            </a:br>
            <a:r>
              <a:rPr lang="es-ES" sz="1600" dirty="0"/>
              <a:t>Acceso directo al roble eslavo (</a:t>
            </a:r>
            <a:r>
              <a:rPr lang="es-ES" sz="1600" i="1" dirty="0"/>
              <a:t>Quercus </a:t>
            </a:r>
            <a:r>
              <a:rPr lang="es-ES" sz="1600" i="1" dirty="0" err="1"/>
              <a:t>robur</a:t>
            </a:r>
            <a:r>
              <a:rPr lang="es-ES" sz="1600" dirty="0"/>
              <a:t>) desde </a:t>
            </a:r>
            <a:r>
              <a:rPr lang="es-ES" sz="1600" dirty="0" err="1"/>
              <a:t>Morović</a:t>
            </a:r>
            <a:r>
              <a:rPr lang="es-ES" sz="1600" dirty="0"/>
              <a:t> y la cuenca de </a:t>
            </a:r>
            <a:r>
              <a:rPr lang="es-ES" sz="1600" dirty="0" err="1"/>
              <a:t>Spačva</a:t>
            </a:r>
            <a:r>
              <a:rPr lang="es-ES" sz="1600" dirty="0"/>
              <a:t>, con excelente conexión a mercados de la UE y globales.</a:t>
            </a:r>
          </a:p>
          <a:p>
            <a:r>
              <a:rPr lang="es-ES" sz="1600" b="1" dirty="0"/>
              <a:t>Desempeño financiero</a:t>
            </a:r>
            <a:br>
              <a:rPr lang="es-ES" sz="1600" dirty="0"/>
            </a:br>
            <a:r>
              <a:rPr lang="es-ES" sz="1600" dirty="0"/>
              <a:t>Aproximadamente €16,5 millones de ingresos, €2 millones de beneficio, ~100 empleados y capacidad productiva escalable.</a:t>
            </a:r>
          </a:p>
          <a:p>
            <a:r>
              <a:rPr lang="es-ES" sz="1600" b="1" dirty="0"/>
              <a:t>Infraestructura</a:t>
            </a:r>
            <a:br>
              <a:rPr lang="es-ES" sz="1600" dirty="0"/>
            </a:br>
            <a:r>
              <a:rPr lang="es-ES" sz="1600" dirty="0"/>
              <a:t>Instalaciones de producción consolidadas (8.000 m² construidos en un terreno de 36.000 m²), equipadas con maquinaria europea de alta capacidad.</a:t>
            </a:r>
          </a:p>
          <a:p>
            <a:r>
              <a:rPr lang="es-ES" sz="1600" b="1" dirty="0"/>
              <a:t>Seguridad de suministro</a:t>
            </a:r>
            <a:br>
              <a:rPr lang="es-ES" sz="1600" dirty="0"/>
            </a:br>
            <a:r>
              <a:rPr lang="es-ES" sz="1600" dirty="0"/>
              <a:t>Acuerdo a largo plazo con </a:t>
            </a:r>
            <a:r>
              <a:rPr lang="es-ES" sz="1600" dirty="0" err="1"/>
              <a:t>Vojvodinašume</a:t>
            </a:r>
            <a:r>
              <a:rPr lang="es-ES" sz="1600" dirty="0"/>
              <a:t> y abastecimiento certificado FSC, conforme a EUDR, EUTR y </a:t>
            </a:r>
            <a:r>
              <a:rPr lang="es-ES" sz="1600" dirty="0" err="1"/>
              <a:t>Lacey</a:t>
            </a:r>
            <a:r>
              <a:rPr lang="es-ES" sz="1600" dirty="0"/>
              <a:t> </a:t>
            </a:r>
            <a:r>
              <a:rPr lang="es-ES" sz="1600" dirty="0" err="1"/>
              <a:t>Act</a:t>
            </a:r>
            <a:r>
              <a:rPr lang="es-ES" sz="1600" dirty="0"/>
              <a:t>.</a:t>
            </a:r>
          </a:p>
          <a:p>
            <a:r>
              <a:rPr lang="es-ES" sz="1600" b="1" dirty="0"/>
              <a:t>Potencial de crecimiento</a:t>
            </a:r>
            <a:br>
              <a:rPr lang="es-ES" sz="1600" dirty="0"/>
            </a:br>
            <a:r>
              <a:rPr lang="es-ES" sz="1600" dirty="0"/>
              <a:t>Preparado para expansión hacia chapas, capas de desgaste y madera </a:t>
            </a:r>
            <a:r>
              <a:rPr lang="es-ES" sz="1600" dirty="0" err="1"/>
              <a:t>engineered</a:t>
            </a:r>
            <a:r>
              <a:rPr lang="es-ES" sz="1600" dirty="0"/>
              <a:t> — sin necesidad de inversión </a:t>
            </a:r>
            <a:r>
              <a:rPr lang="es-ES" sz="1600" dirty="0" err="1"/>
              <a:t>greenfield</a:t>
            </a:r>
            <a:r>
              <a:rPr lang="es-ES" sz="1600" dirty="0"/>
              <a:t>.</a:t>
            </a:r>
          </a:p>
          <a:p>
            <a:r>
              <a:rPr lang="es-ES" sz="1600" b="1" dirty="0"/>
              <a:t>Posicionamiento estratégico</a:t>
            </a:r>
            <a:br>
              <a:rPr lang="es-ES" sz="1600" dirty="0"/>
            </a:br>
            <a:r>
              <a:rPr lang="es-ES" sz="1600" dirty="0"/>
              <a:t>Plataforma verticalmente integrada que combina abastecimiento, procesamiento y exportación, respaldada por casi 30 años de experiencia.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522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CB431-287A-D16A-20E7-DA9F16F88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4248" y="530352"/>
            <a:ext cx="9520365" cy="905256"/>
          </a:xfrm>
        </p:spPr>
        <p:txBody>
          <a:bodyPr>
            <a:normAutofit fontScale="90000"/>
          </a:bodyPr>
          <a:lstStyle/>
          <a:p>
            <a:r>
              <a:rPr lang="en-GB" b="1" dirty="0" err="1"/>
              <a:t>Abastecimiento</a:t>
            </a:r>
            <a:r>
              <a:rPr lang="en-GB" b="1" dirty="0"/>
              <a:t>, </a:t>
            </a:r>
            <a:r>
              <a:rPr lang="en-GB" b="1" dirty="0" err="1"/>
              <a:t>cumplimiento</a:t>
            </a:r>
            <a:r>
              <a:rPr lang="en-GB" b="1" dirty="0"/>
              <a:t> y </a:t>
            </a:r>
            <a:r>
              <a:rPr lang="en-GB" b="1" dirty="0" err="1"/>
              <a:t>trazabilidad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4487F6-9B58-BF66-1D17-AFE12C6975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89888" y="2161435"/>
            <a:ext cx="10114724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s-ES" sz="1600" dirty="0"/>
              <a:t>Toda la madera (roble </a:t>
            </a:r>
            <a:r>
              <a:rPr lang="es-ES" sz="1600" i="1" dirty="0"/>
              <a:t>Quercus </a:t>
            </a:r>
            <a:r>
              <a:rPr lang="es-ES" sz="1600" i="1" dirty="0" err="1"/>
              <a:t>robur</a:t>
            </a:r>
            <a:r>
              <a:rPr lang="es-ES" sz="1600" dirty="0"/>
              <a:t> y fresno </a:t>
            </a:r>
            <a:r>
              <a:rPr lang="es-ES" sz="1600" i="1" dirty="0" err="1"/>
              <a:t>Fraxinus</a:t>
            </a:r>
            <a:r>
              <a:rPr lang="es-ES" sz="1600" i="1" dirty="0"/>
              <a:t> </a:t>
            </a:r>
            <a:r>
              <a:rPr lang="es-ES" sz="1600" i="1" dirty="0" err="1"/>
              <a:t>excelsior</a:t>
            </a:r>
            <a:r>
              <a:rPr lang="es-ES" sz="1600" dirty="0"/>
              <a:t>) proviene exclusivamente de bosques explotados legalmente.</a:t>
            </a:r>
            <a:br>
              <a:rPr lang="es-ES" sz="1600" dirty="0"/>
            </a:br>
            <a:r>
              <a:rPr lang="es-ES" sz="1600" dirty="0"/>
              <a:t>Abastecimiento regional en Serbia, Croacia, Bosnia y Herzegovina y Rumanía, con foco principal en el bosque de </a:t>
            </a:r>
            <a:r>
              <a:rPr lang="es-ES" sz="1600" dirty="0" err="1"/>
              <a:t>Morović</a:t>
            </a:r>
            <a:r>
              <a:rPr lang="es-ES" sz="1600" dirty="0"/>
              <a:t>.</a:t>
            </a:r>
            <a:br>
              <a:rPr lang="es-ES" sz="1600" dirty="0"/>
            </a:br>
            <a:r>
              <a:rPr lang="es-ES" sz="1600" dirty="0"/>
              <a:t>Alianzas a largo plazo con empresas forestales estatales (</a:t>
            </a:r>
            <a:r>
              <a:rPr lang="es-ES" sz="1600" dirty="0" err="1"/>
              <a:t>Vojvodinašume</a:t>
            </a:r>
            <a:r>
              <a:rPr lang="es-ES" sz="1600" dirty="0"/>
              <a:t>) garantizan continuidad en el suministro.</a:t>
            </a:r>
            <a:br>
              <a:rPr lang="es-ES" sz="1600" dirty="0"/>
            </a:br>
            <a:r>
              <a:rPr lang="es-ES" sz="1600" dirty="0"/>
              <a:t>Verificación estricta de proveedores: documentación legal, derechos de tala y monitoreo continuo (FSC o estándares equivalentes).</a:t>
            </a:r>
            <a:br>
              <a:rPr lang="es-ES" sz="1600" dirty="0"/>
            </a:br>
            <a:r>
              <a:rPr lang="es-ES" sz="1600" dirty="0"/>
              <a:t>Sistema completo de trazabilidad desde el bosque hasta el producto final.</a:t>
            </a:r>
            <a:br>
              <a:rPr lang="es-ES" sz="1600" dirty="0"/>
            </a:br>
            <a:r>
              <a:rPr lang="es-ES" sz="1600" dirty="0"/>
              <a:t>Total cumplimiento con EUTR, EUDR, UKTR y la </a:t>
            </a:r>
            <a:r>
              <a:rPr lang="es-ES" sz="1600" dirty="0" err="1"/>
              <a:t>Lacey</a:t>
            </a:r>
            <a:r>
              <a:rPr lang="es-ES" sz="1600" dirty="0"/>
              <a:t> </a:t>
            </a:r>
            <a:r>
              <a:rPr lang="es-ES" sz="1600" dirty="0" err="1"/>
              <a:t>Act</a:t>
            </a:r>
            <a:r>
              <a:rPr lang="es-ES" sz="1600" dirty="0"/>
              <a:t> de EE. UU.</a:t>
            </a:r>
            <a:br>
              <a:rPr lang="es-ES" sz="1600" dirty="0"/>
            </a:br>
            <a:r>
              <a:rPr lang="es-ES" sz="1600" dirty="0"/>
              <a:t>Mitigación de riesgos mediante diversificación de proveedores, preferencia por bosques estatales y auditorías periódicas.</a:t>
            </a:r>
            <a:br>
              <a:rPr lang="es-ES" sz="1600" dirty="0"/>
            </a:br>
            <a:r>
              <a:rPr lang="es-ES" sz="1600" dirty="0"/>
              <a:t>Fuerte compromiso con la sostenibilidad mediante abastecimiento responsable, apoyo a la regeneración forestal y uso eficiente de recursos.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467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97A43-70EF-0E84-59F4-AA7390FEE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41" y="624110"/>
            <a:ext cx="9584372" cy="1280890"/>
          </a:xfrm>
        </p:spPr>
        <p:txBody>
          <a:bodyPr/>
          <a:lstStyle/>
          <a:p>
            <a:r>
              <a:rPr lang="es-ES" b="1" dirty="0"/>
              <a:t>Oportunidad de mercado – roble europeo y madera dura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F438994-F25F-656C-63B8-FB39D95BEC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16152" y="2540419"/>
            <a:ext cx="10387584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s-ES" sz="2000" dirty="0"/>
              <a:t>Fuerte demanda global de roble y fresno de alta calidad en los sectores del mueble, interiorismo e industria.</a:t>
            </a:r>
            <a:br>
              <a:rPr lang="es-ES" sz="2000" dirty="0"/>
            </a:br>
            <a:r>
              <a:rPr lang="es-ES" sz="2000" dirty="0"/>
              <a:t>La disponibilidad limitada del roble eslavo lo convierte en un recurso premium.</a:t>
            </a:r>
            <a:br>
              <a:rPr lang="es-ES" sz="2000" dirty="0"/>
            </a:br>
            <a:r>
              <a:rPr lang="es-ES" sz="2000" dirty="0"/>
              <a:t>Europa del Sudeste es una región estratégica para madera dura de alta calidad.</a:t>
            </a:r>
            <a:br>
              <a:rPr lang="es-ES" sz="2000" dirty="0"/>
            </a:br>
            <a:r>
              <a:rPr lang="es-ES" sz="2000" dirty="0"/>
              <a:t>El aumento de regulaciones (EUDR, ESG) favorece a proveedores totalmente conformes y trazables.</a:t>
            </a:r>
            <a:br>
              <a:rPr lang="es-ES" sz="2000" dirty="0"/>
            </a:br>
            <a:r>
              <a:rPr lang="es-ES" sz="2000" dirty="0"/>
              <a:t>Demanda estable a largo plazo en múltiples industrias garantiza bases sólidas del mercado.</a:t>
            </a:r>
            <a:br>
              <a:rPr lang="es-ES" sz="2000" dirty="0"/>
            </a:br>
            <a:r>
              <a:rPr lang="es-ES" sz="2000" dirty="0"/>
              <a:t>La oferta fragmentada crea oportunidades para productores fiables y escalables.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B0443-5B9C-1C5A-BC4D-9756F97B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208" y="446087"/>
            <a:ext cx="4430203" cy="1289319"/>
          </a:xfrm>
        </p:spPr>
        <p:txBody>
          <a:bodyPr/>
          <a:lstStyle/>
          <a:p>
            <a:r>
              <a:rPr lang="es-ES" b="1" dirty="0"/>
              <a:t>Hub estratégico – acceso a materias primas y exportación</a:t>
            </a:r>
            <a:endParaRPr lang="en-GB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E18DDE4-12B8-CA44-D2A1-868854FFF4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486" y="1887688"/>
            <a:ext cx="6057284" cy="4010192"/>
          </a:xfr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9FE4A7CB-E3D1-DCFD-C2BC-CAF77EAE60A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75036" y="2246988"/>
            <a:ext cx="5519376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es-ES" sz="1800" dirty="0"/>
              <a:t>Ubicado en la región de </a:t>
            </a:r>
            <a:r>
              <a:rPr lang="es-ES" sz="1800" dirty="0" err="1"/>
              <a:t>Srem</a:t>
            </a:r>
            <a:r>
              <a:rPr lang="es-ES" sz="1800" dirty="0"/>
              <a:t> (Serbia), cerca de Belgrado — un importante nodo logístico.</a:t>
            </a:r>
            <a:br>
              <a:rPr lang="es-ES" sz="1800" dirty="0"/>
            </a:br>
            <a:r>
              <a:rPr lang="es-ES" sz="1800" dirty="0"/>
              <a:t>A 35 minutos del Aeropuerto Internacional de Belgrado</a:t>
            </a:r>
            <a:br>
              <a:rPr lang="es-ES" sz="1800" dirty="0"/>
            </a:br>
            <a:r>
              <a:rPr lang="es-ES" sz="1800" dirty="0"/>
              <a:t>A 10 minutos de las principales autopistas europeas (E-70, E-75)</a:t>
            </a:r>
            <a:br>
              <a:rPr lang="es-ES" sz="1800" dirty="0"/>
            </a:br>
            <a:r>
              <a:rPr lang="es-ES" sz="1800" dirty="0"/>
              <a:t>Cerca de la terminal ferroviaria y aduanera de </a:t>
            </a:r>
            <a:r>
              <a:rPr lang="es-ES" sz="1800" dirty="0" err="1"/>
              <a:t>Inđija</a:t>
            </a:r>
            <a:br>
              <a:rPr lang="es-ES" sz="1800" dirty="0"/>
            </a:br>
            <a:r>
              <a:rPr lang="es-ES" sz="1800" dirty="0"/>
              <a:t>Acceso directo a las principales zonas de suministro: bosque de </a:t>
            </a:r>
            <a:r>
              <a:rPr lang="es-ES" sz="1800" dirty="0" err="1"/>
              <a:t>Morović</a:t>
            </a:r>
            <a:r>
              <a:rPr lang="es-ES" sz="1800" dirty="0"/>
              <a:t> y cuenca de </a:t>
            </a:r>
            <a:r>
              <a:rPr lang="es-ES" sz="1800" dirty="0" err="1"/>
              <a:t>Spačva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793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4578C-8C5D-89E9-F03A-491F3D47E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624110"/>
            <a:ext cx="9218611" cy="1280890"/>
          </a:xfrm>
        </p:spPr>
        <p:txBody>
          <a:bodyPr/>
          <a:lstStyle/>
          <a:p>
            <a:r>
              <a:rPr lang="es-ES" b="1" dirty="0"/>
              <a:t>Cartera de clientes y referencias</a:t>
            </a:r>
            <a:endParaRPr lang="en-GB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13049C-03EC-1A9E-BD3C-700D4C251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908" y="1838896"/>
            <a:ext cx="4629150" cy="990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F3C588-11D9-0644-A9D5-641CD44AA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3004057"/>
            <a:ext cx="3551936" cy="21311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6CB74C-9FF0-FA56-6A20-19C6C5C1F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056" y="1880044"/>
            <a:ext cx="4114800" cy="11144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0BB53B-F231-8CCE-9625-E74B0ABB19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5446941"/>
            <a:ext cx="3752850" cy="1219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100FEA4-1C7C-EA20-1967-64C81807BB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362" y="3160934"/>
            <a:ext cx="3197352" cy="31973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515AB64-3265-6E7B-4730-0F1249966E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6873" y="3325369"/>
            <a:ext cx="4057683" cy="107632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3D0B749-C9B6-8952-B38C-37F37F2FE8B7}"/>
              </a:ext>
            </a:extLst>
          </p:cNvPr>
          <p:cNvSpPr/>
          <p:nvPr/>
        </p:nvSpPr>
        <p:spPr>
          <a:xfrm>
            <a:off x="7976873" y="4401693"/>
            <a:ext cx="405768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Miembro de FORDAQ (nivel </a:t>
            </a:r>
            <a:r>
              <a:rPr lang="es-ES" sz="3600" b="1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Bronze</a:t>
            </a:r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)</a:t>
            </a:r>
            <a:endParaRPr lang="en-GB" sz="3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596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825BD-F579-E4CE-40DD-8BEB5D662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7169" y="429768"/>
            <a:ext cx="9017444" cy="1475232"/>
          </a:xfrm>
        </p:spPr>
        <p:txBody>
          <a:bodyPr/>
          <a:lstStyle/>
          <a:p>
            <a:r>
              <a:rPr lang="es-ES" b="1" dirty="0"/>
              <a:t>Contacto y datos de la empresa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2EDCA60-6E77-72E5-F549-915CA4189A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37360" y="1295523"/>
            <a:ext cx="1045464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/>
              <a:t>QUERCUS PARKET – </a:t>
            </a:r>
            <a:r>
              <a:rPr lang="en-GB" sz="1600" dirty="0" err="1"/>
              <a:t>Empresa</a:t>
            </a:r>
            <a:r>
              <a:rPr lang="en-GB" sz="1600" dirty="0"/>
              <a:t> individual</a:t>
            </a:r>
            <a:br>
              <a:rPr lang="en-GB" sz="1600" dirty="0"/>
            </a:br>
            <a:r>
              <a:rPr lang="en-GB" sz="1600" dirty="0" err="1"/>
              <a:t>Dirección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Nikole </a:t>
            </a:r>
            <a:r>
              <a:rPr lang="en-GB" sz="1600" dirty="0" err="1"/>
              <a:t>Tesle</a:t>
            </a:r>
            <a:r>
              <a:rPr lang="en-GB" sz="1600" dirty="0"/>
              <a:t> 137, 22321 </a:t>
            </a:r>
            <a:r>
              <a:rPr lang="en-GB" sz="1600" dirty="0" err="1"/>
              <a:t>Ljukovo</a:t>
            </a:r>
            <a:r>
              <a:rPr lang="en-GB" sz="1600" dirty="0"/>
              <a:t>, Serbia</a:t>
            </a:r>
          </a:p>
          <a:p>
            <a:r>
              <a:rPr lang="en-GB" sz="1600" dirty="0"/>
              <a:t>Contacto:</a:t>
            </a:r>
            <a:br>
              <a:rPr lang="en-GB" sz="1600" dirty="0"/>
            </a:br>
            <a:r>
              <a:rPr lang="en-GB" sz="1600" dirty="0"/>
              <a:t>Email: quercus.parket@gmail.com</a:t>
            </a:r>
            <a:br>
              <a:rPr lang="en-GB" sz="1600" dirty="0"/>
            </a:br>
            <a:r>
              <a:rPr lang="en-GB" sz="1600" dirty="0" err="1"/>
              <a:t>Teléfono</a:t>
            </a:r>
            <a:r>
              <a:rPr lang="en-GB" sz="1600" dirty="0"/>
              <a:t>: +381 22 58 77 50</a:t>
            </a:r>
          </a:p>
          <a:p>
            <a:r>
              <a:rPr lang="en-GB" sz="1600" dirty="0" err="1"/>
              <a:t>Horario</a:t>
            </a:r>
            <a:r>
              <a:rPr lang="en-GB" sz="1600" dirty="0"/>
              <a:t> </a:t>
            </a:r>
            <a:r>
              <a:rPr lang="en-GB" sz="1600" dirty="0" err="1"/>
              <a:t>laboral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Lunes – Viernes | 07:00 – 15:00</a:t>
            </a:r>
          </a:p>
          <a:p>
            <a:r>
              <a:rPr lang="en-GB" sz="1600" dirty="0" err="1"/>
              <a:t>Información</a:t>
            </a:r>
            <a:r>
              <a:rPr lang="en-GB" sz="1600" dirty="0"/>
              <a:t> de la </a:t>
            </a:r>
            <a:r>
              <a:rPr lang="en-GB" sz="1600" dirty="0" err="1"/>
              <a:t>empresa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NIF (PIB): 106197782</a:t>
            </a:r>
            <a:br>
              <a:rPr lang="en-GB" sz="1600" dirty="0"/>
            </a:br>
            <a:r>
              <a:rPr lang="en-GB" sz="1600" dirty="0" err="1"/>
              <a:t>Número</a:t>
            </a:r>
            <a:r>
              <a:rPr lang="en-GB" sz="1600" dirty="0"/>
              <a:t> de </a:t>
            </a:r>
            <a:r>
              <a:rPr lang="en-GB" sz="1600" dirty="0" err="1"/>
              <a:t>registro</a:t>
            </a:r>
            <a:r>
              <a:rPr lang="en-GB" sz="1600" dirty="0"/>
              <a:t>: 61620117</a:t>
            </a:r>
          </a:p>
          <a:p>
            <a:r>
              <a:rPr lang="en-GB" sz="1600" dirty="0"/>
              <a:t>Datos </a:t>
            </a:r>
            <a:r>
              <a:rPr lang="en-GB" sz="1600" dirty="0" err="1"/>
              <a:t>bancarios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OTP Bank Serbia (Novi Sad)</a:t>
            </a:r>
            <a:br>
              <a:rPr lang="en-GB" sz="1600" dirty="0"/>
            </a:br>
            <a:r>
              <a:rPr lang="en-GB" sz="1600" dirty="0"/>
              <a:t>IBAN: RS35 3259 6015 0046 8686 36</a:t>
            </a:r>
            <a:br>
              <a:rPr lang="en-GB" sz="1600" dirty="0"/>
            </a:br>
            <a:r>
              <a:rPr lang="en-GB" sz="1600" dirty="0"/>
              <a:t>SWIFT: OTPVRS22</a:t>
            </a:r>
          </a:p>
          <a:p>
            <a:r>
              <a:rPr lang="en-GB" sz="1600" dirty="0" err="1"/>
              <a:t>Ubicación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Aserradero</a:t>
            </a:r>
            <a:r>
              <a:rPr lang="en-GB" sz="1600" dirty="0"/>
              <a:t> “</a:t>
            </a:r>
            <a:r>
              <a:rPr lang="en-GB" sz="1600" dirty="0" err="1"/>
              <a:t>Strela</a:t>
            </a:r>
            <a:r>
              <a:rPr lang="en-GB" sz="1600" dirty="0"/>
              <a:t>” – Quercus </a:t>
            </a:r>
            <a:r>
              <a:rPr lang="en-GB" sz="1600" dirty="0" err="1"/>
              <a:t>Parket</a:t>
            </a:r>
            <a:endParaRPr lang="en-GB" sz="1600" dirty="0"/>
          </a:p>
          <a:p>
            <a:r>
              <a:rPr lang="en-GB" sz="1600" dirty="0" err="1"/>
              <a:t>Licencia</a:t>
            </a:r>
            <a:r>
              <a:rPr lang="en-GB" sz="1600" dirty="0"/>
              <a:t> FSC: C214521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2419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</TotalTime>
  <Words>1035</Words>
  <Application>Microsoft Office PowerPoint</Application>
  <PresentationFormat>Widescreen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PowerPoint Presentation</vt:lpstr>
      <vt:lpstr>Introducción</vt:lpstr>
      <vt:lpstr>Historia</vt:lpstr>
      <vt:lpstr>Planta de procesamiento de madera dura “llave en mano”</vt:lpstr>
      <vt:lpstr>Abastecimiento, cumplimiento y trazabilidad</vt:lpstr>
      <vt:lpstr>Oportunidad de mercado – roble europeo y madera dura</vt:lpstr>
      <vt:lpstr>Hub estratégico – acceso a materias primas y exportación</vt:lpstr>
      <vt:lpstr>Cartera de clientes y referencias</vt:lpstr>
      <vt:lpstr>Contacto y datos de la empresa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Goran Nisevic</dc:creator>
  <cp:lastModifiedBy>Goran Nisevic</cp:lastModifiedBy>
  <cp:revision>23</cp:revision>
  <dcterms:created xsi:type="dcterms:W3CDTF">2026-03-27T12:34:22Z</dcterms:created>
  <dcterms:modified xsi:type="dcterms:W3CDTF">2026-03-28T11:47:50Z</dcterms:modified>
</cp:coreProperties>
</file>